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60" r:id="rId2"/>
    <p:sldId id="271" r:id="rId3"/>
    <p:sldId id="270" r:id="rId4"/>
    <p:sldId id="268" r:id="rId5"/>
    <p:sldId id="269" r:id="rId6"/>
    <p:sldId id="272" r:id="rId7"/>
  </p:sldIdLst>
  <p:sldSz cx="9144000" cy="6858000" type="screen4x3"/>
  <p:notesSz cx="6797675" cy="99266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Geneva" pitchFamily="12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Geneva" pitchFamily="12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Geneva" pitchFamily="12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Geneva" pitchFamily="12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ews Gothic MT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ews Gothic MT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ews Gothic MT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ews Gothic MT" charset="0"/>
        <a:ea typeface="Geneva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5860B"/>
    <a:srgbClr val="000000"/>
    <a:srgbClr val="FF9900"/>
    <a:srgbClr val="D9D9D9"/>
    <a:srgbClr val="0099FF"/>
    <a:srgbClr val="45BB48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5" autoAdjust="0"/>
    <p:restoredTop sz="82425" autoAdjust="0"/>
  </p:normalViewPr>
  <p:slideViewPr>
    <p:cSldViewPr snapToGrid="0" snapToObjects="1">
      <p:cViewPr varScale="1">
        <p:scale>
          <a:sx n="114" d="100"/>
          <a:sy n="114" d="100"/>
        </p:scale>
        <p:origin x="14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7473D9-447C-4DBA-A233-6302AA07FA34}" type="datetimeFigureOut">
              <a:rPr lang="de-DE"/>
              <a:pPr>
                <a:defRPr/>
              </a:pPr>
              <a:t>08.07.2019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7B3C4A-A7BF-49BD-B83A-020016802DAF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2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3E1B32-4C41-418F-A6F2-28E8EEE7FF3E}" type="datetimeFigureOut">
              <a:rPr lang="de-DE"/>
              <a:pPr>
                <a:defRPr/>
              </a:pPr>
              <a:t>08.07.2019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ED97B9-D7AC-44F1-8218-E15FC6AA6A97}" type="slidenum">
              <a:rPr lang="de-DE" altLang="en-US"/>
              <a:pPr>
                <a:defRPr/>
              </a:pPr>
              <a:t>‹N›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5250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witter.com/SmartEnCity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 descr="SNC_PP-Vorlage_RZ-1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5423026" y="2625505"/>
            <a:ext cx="3535378" cy="1493821"/>
          </a:xfrm>
          <a:prstGeom prst="rect">
            <a:avLst/>
          </a:prstGeom>
        </p:spPr>
        <p:txBody>
          <a:bodyPr anchor="b"/>
          <a:lstStyle>
            <a:lvl1pPr algn="r">
              <a:defRPr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59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1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platzhalter 1"/>
          <p:cNvSpPr>
            <a:spLocks noGrp="1"/>
          </p:cNvSpPr>
          <p:nvPr>
            <p:ph type="title"/>
          </p:nvPr>
        </p:nvSpPr>
        <p:spPr bwMode="auto">
          <a:xfrm>
            <a:off x="2590800" y="274638"/>
            <a:ext cx="51133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Title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371BFE4-7309-4741-B355-F4AD3CFA4E69}" type="slidenum">
              <a:rPr lang="de-DE" altLang="en-US"/>
              <a:pPr>
                <a:defRPr/>
              </a:pPr>
              <a:t>‹N›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4702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2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2"/>
          <p:cNvSpPr>
            <a:spLocks noGrp="1"/>
          </p:cNvSpPr>
          <p:nvPr>
            <p:ph idx="1"/>
          </p:nvPr>
        </p:nvSpPr>
        <p:spPr bwMode="auto">
          <a:xfrm>
            <a:off x="639872" y="993618"/>
            <a:ext cx="7648575" cy="515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Blip>
                <a:blip r:embed="rId3"/>
              </a:buBlip>
              <a:defRPr sz="18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 sz="1800"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3"/>
              </a:buBlip>
              <a:defRPr sz="1600"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  <a:endParaRPr lang="de-DE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317279" y="193161"/>
            <a:ext cx="6251418" cy="4767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3B4D048-CEEA-4860-A2A5-E693A6DF86B4}" type="slidenum">
              <a:rPr lang="de-DE" altLang="en-US"/>
              <a:pPr>
                <a:defRPr/>
              </a:pPr>
              <a:t>‹N›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4117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2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0"/>
          <p:cNvSpPr>
            <a:spLocks noGrp="1"/>
          </p:cNvSpPr>
          <p:nvPr>
            <p:ph type="title"/>
          </p:nvPr>
        </p:nvSpPr>
        <p:spPr>
          <a:xfrm>
            <a:off x="1317279" y="193161"/>
            <a:ext cx="6251418" cy="4767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C42F34F-E6BC-43D3-AADD-5B58E4E65FDE}" type="slidenum">
              <a:rPr lang="de-DE" altLang="en-US"/>
              <a:pPr>
                <a:defRPr/>
              </a:pPr>
              <a:t>‹N›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3036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2"/>
          <p:cNvSpPr>
            <a:spLocks noGrp="1"/>
          </p:cNvSpPr>
          <p:nvPr>
            <p:ph idx="1"/>
          </p:nvPr>
        </p:nvSpPr>
        <p:spPr bwMode="auto">
          <a:xfrm>
            <a:off x="1038225" y="1810693"/>
            <a:ext cx="6811129" cy="43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74000"/>
              </a:lnSpc>
              <a:spcBef>
                <a:spcPct val="25000"/>
              </a:spcBef>
              <a:buClr>
                <a:schemeClr val="accent2"/>
              </a:buClr>
              <a:buFontTx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 sz="1800"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3"/>
              </a:buBlip>
              <a:defRPr sz="1600"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endParaRPr lang="de-DE" altLang="de-DE" dirty="0">
              <a:hlinkClick r:id="rId4"/>
            </a:endParaRP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auto">
          <a:xfrm>
            <a:off x="2590800" y="274638"/>
            <a:ext cx="51133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Title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EA92F-CAB8-4554-823E-07F496BA2020}" type="slidenum">
              <a:rPr lang="de-DE" altLang="en-US"/>
              <a:pPr>
                <a:defRPr/>
              </a:pPr>
              <a:t>‹N›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6247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38125" y="6310313"/>
            <a:ext cx="800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081FBF-7D2D-49D2-8F29-674F44CDC63B}" type="slidenum">
              <a:rPr lang="de-DE" altLang="en-US"/>
              <a:pPr>
                <a:defRPr/>
              </a:pPr>
              <a:t>‹N›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2" r:id="rId2"/>
    <p:sldLayoutId id="2147483983" r:id="rId3"/>
    <p:sldLayoutId id="2147483984" r:id="rId4"/>
    <p:sldLayoutId id="214748398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400" b="1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martencity@comune.lecce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/>
          </p:nvPr>
        </p:nvSpPr>
        <p:spPr bwMode="auto">
          <a:xfrm>
            <a:off x="5504339" y="2855503"/>
            <a:ext cx="3535363" cy="9983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en-US" dirty="0"/>
              <a:t>Progetto </a:t>
            </a:r>
            <a:r>
              <a:rPr altLang="en-US" dirty="0" err="1"/>
              <a:t>SmartEnCi</a:t>
            </a:r>
            <a:r>
              <a:rPr lang="it-IT" altLang="en-US" dirty="0" err="1"/>
              <a:t>ty</a:t>
            </a:r>
            <a:br>
              <a:rPr lang="it-IT" altLang="en-US" dirty="0"/>
            </a:br>
            <a:r>
              <a:rPr lang="it-IT" altLang="en-US" dirty="0"/>
              <a:t>Tavola rotonda Lecce</a:t>
            </a:r>
            <a:endParaRPr altLang="en-US" dirty="0"/>
          </a:p>
        </p:txBody>
      </p:sp>
      <p:sp>
        <p:nvSpPr>
          <p:cNvPr id="8195" name="Titel 11"/>
          <p:cNvSpPr txBox="1">
            <a:spLocks/>
          </p:cNvSpPr>
          <p:nvPr/>
        </p:nvSpPr>
        <p:spPr bwMode="auto">
          <a:xfrm>
            <a:off x="5422900" y="4271963"/>
            <a:ext cx="353536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News Gothic MT" charset="0"/>
                <a:ea typeface="Geneva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News Gothic MT" charset="0"/>
                <a:ea typeface="Geneva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News Gothic MT" charset="0"/>
                <a:ea typeface="Geneva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News Gothic MT" charset="0"/>
                <a:ea typeface="Geneva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News Gothic MT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Geneva" pitchFamily="124" charset="-128"/>
              </a:defRPr>
            </a:lvl9pPr>
          </a:lstStyle>
          <a:p>
            <a:pPr algn="ctr" eaLnBrk="1" hangingPunct="1"/>
            <a:r>
              <a:rPr lang="de-DE" altLang="en-US" sz="1400" dirty="0">
                <a:latin typeface="Arial" pitchFamily="34" charset="0"/>
                <a:cs typeface="Arial" pitchFamily="34" charset="0"/>
              </a:rPr>
              <a:t>Alessandro Delli Noci</a:t>
            </a:r>
          </a:p>
          <a:p>
            <a:pPr algn="ctr" eaLnBrk="1" hangingPunct="1"/>
            <a:r>
              <a:rPr lang="de-DE" altLang="en-US" sz="1400" i="1" dirty="0" err="1">
                <a:latin typeface="Arial" pitchFamily="34" charset="0"/>
                <a:cs typeface="Arial" pitchFamily="34" charset="0"/>
              </a:rPr>
              <a:t>Vice</a:t>
            </a:r>
            <a:r>
              <a:rPr lang="de-DE" altLang="en-US" sz="1400" i="1" dirty="0">
                <a:latin typeface="Arial" pitchFamily="34" charset="0"/>
                <a:cs typeface="Arial" pitchFamily="34" charset="0"/>
              </a:rPr>
              <a:t> Sindaco del Comune di Lecce</a:t>
            </a:r>
            <a:br>
              <a:rPr lang="de-DE" altLang="en-US" sz="1400" dirty="0">
                <a:latin typeface="Arial" pitchFamily="34" charset="0"/>
                <a:cs typeface="Arial" pitchFamily="34" charset="0"/>
              </a:rPr>
            </a:br>
            <a:r>
              <a:rPr lang="de-DE" altLang="en-US" sz="1400" dirty="0">
                <a:latin typeface="Arial" pitchFamily="34" charset="0"/>
                <a:cs typeface="Arial" pitchFamily="34" charset="0"/>
              </a:rPr>
              <a:t> Lecce, 9 </a:t>
            </a:r>
            <a:r>
              <a:rPr lang="de-DE" altLang="en-US" sz="1400" dirty="0" err="1">
                <a:latin typeface="Arial" pitchFamily="34" charset="0"/>
                <a:cs typeface="Arial" pitchFamily="34" charset="0"/>
              </a:rPr>
              <a:t>luglio</a:t>
            </a:r>
            <a:r>
              <a:rPr lang="de-DE" altLang="en-US" sz="1400" dirty="0">
                <a:latin typeface="Arial" pitchFamily="34" charset="0"/>
                <a:cs typeface="Arial" pitchFamily="34" charset="0"/>
              </a:rPr>
              <a:t> 2019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4CE517-3559-40BC-897A-75B6B37F5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13" y="250228"/>
            <a:ext cx="1260816" cy="2120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AE16863-2A1D-4E14-BB11-7B961C3A7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" y="993618"/>
            <a:ext cx="8053432" cy="5153685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Il Comune di Lecce intende sollecitare la partecipazione di stakeholder del territorio che operano nei seguenti settori:</a:t>
            </a:r>
          </a:p>
          <a:p>
            <a:pPr marL="0" indent="0" algn="just">
              <a:buNone/>
            </a:pPr>
            <a:endParaRPr lang="it-IT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dirty="0"/>
              <a:t>ENERGIA;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it-IT" dirty="0"/>
              <a:t>AMBIENTE;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it-IT" dirty="0"/>
              <a:t>MOBILITÀ;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it-IT" dirty="0"/>
              <a:t>ICT.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La costituzione del tavolo di lavoro rientra nelle attività previste nel progetto </a:t>
            </a:r>
            <a:r>
              <a:rPr lang="it-IT" dirty="0" err="1"/>
              <a:t>SmartEnCity</a:t>
            </a:r>
            <a:r>
              <a:rPr lang="it-IT" dirty="0"/>
              <a:t> e ha lo </a:t>
            </a:r>
            <a:r>
              <a:rPr lang="it-IT" b="1" dirty="0"/>
              <a:t>scopo di fornire dei contributi utili allo sviluppo di scenari futuri e di possibili azioni legate alla riduzione delle emissioni di CO</a:t>
            </a:r>
            <a:r>
              <a:rPr lang="it-IT" b="1" baseline="-25000" dirty="0"/>
              <a:t>2</a:t>
            </a:r>
            <a:r>
              <a:rPr lang="it-IT" b="1" dirty="0"/>
              <a:t> e del fabbisogno energetico urbano</a:t>
            </a:r>
            <a:r>
              <a:rPr lang="it-IT" dirty="0"/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5F2CFEC-BDF3-4412-BFAC-E235E9E8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Obiettivo della tavola rotonda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AD9096-DA70-4B79-B021-EE4E071D4C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4D048-CEEA-4860-A2A5-E693A6DF86B4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  <p:pic>
        <p:nvPicPr>
          <p:cNvPr id="4098" name="Picture 2" descr="Risultati immagini per tavolo di lavoro">
            <a:extLst>
              <a:ext uri="{FF2B5EF4-FFF2-40B4-BE49-F238E27FC236}">
                <a16:creationId xmlns:a16="http://schemas.microsoft.com/office/drawing/2014/main" id="{A49BC1F0-381D-4711-AF6E-032933D35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4206" r="-880" b="-1497"/>
          <a:stretch/>
        </p:blipFill>
        <p:spPr bwMode="auto">
          <a:xfrm>
            <a:off x="5629013" y="1526796"/>
            <a:ext cx="2936147" cy="2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9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9B3340D7-E423-4E95-A866-57C8CAAB6E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7625" y="193675"/>
            <a:ext cx="62515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Obiettivo della tavola rotonda</a:t>
            </a:r>
            <a:endParaRPr lang="de-DE" alt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AD6585A-647F-4F72-A16B-643BDB6DD3E8}"/>
              </a:ext>
            </a:extLst>
          </p:cNvPr>
          <p:cNvSpPr/>
          <p:nvPr/>
        </p:nvSpPr>
        <p:spPr>
          <a:xfrm>
            <a:off x="177610" y="1207107"/>
            <a:ext cx="8706331" cy="419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buBlip>
                <a:blip r:embed="rId2"/>
              </a:buBlip>
            </a:pP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Risultati a fine progetto: </a:t>
            </a:r>
          </a:p>
          <a:p>
            <a:pPr algn="just">
              <a:spcBef>
                <a:spcPct val="20000"/>
              </a:spcBef>
            </a:pPr>
            <a:endParaRPr lang="it-IT" dirty="0">
              <a:latin typeface="Arial" pitchFamily="34" charset="0"/>
              <a:ea typeface="+mn-ea"/>
              <a:cs typeface="Arial" pitchFamily="34" charset="0"/>
            </a:endParaRPr>
          </a:p>
          <a:p>
            <a:pPr marL="800100" lvl="1" indent="-342900" algn="just">
              <a:spcBef>
                <a:spcPct val="20000"/>
              </a:spcBef>
              <a:buBlip>
                <a:blip r:embed="rId2"/>
              </a:buBlip>
            </a:pPr>
            <a:r>
              <a:rPr lang="it-IT" b="1" dirty="0">
                <a:latin typeface="Arial" pitchFamily="34" charset="0"/>
                <a:ea typeface="+mn-ea"/>
                <a:cs typeface="Arial" pitchFamily="34" charset="0"/>
              </a:rPr>
              <a:t>Piano Energetico Integrato del Comune di Lecce </a:t>
            </a: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seguendo la metodologia </a:t>
            </a:r>
            <a:r>
              <a:rPr lang="it-IT" dirty="0" err="1">
                <a:latin typeface="Arial" pitchFamily="34" charset="0"/>
                <a:ea typeface="+mn-ea"/>
                <a:cs typeface="Arial" pitchFamily="34" charset="0"/>
              </a:rPr>
              <a:t>SmartEncity</a:t>
            </a: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, con l’obiettivo di </a:t>
            </a:r>
            <a:r>
              <a:rPr lang="it-IT" b="1" dirty="0">
                <a:latin typeface="Arial" pitchFamily="34" charset="0"/>
                <a:ea typeface="+mn-ea"/>
                <a:cs typeface="Arial" pitchFamily="34" charset="0"/>
              </a:rPr>
              <a:t>ridurre le emissioni di CO</a:t>
            </a:r>
            <a:r>
              <a:rPr lang="it-IT" b="1" baseline="-25000" dirty="0"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it-IT" b="1" dirty="0">
                <a:latin typeface="Arial" pitchFamily="34" charset="0"/>
                <a:ea typeface="+mn-ea"/>
                <a:cs typeface="Arial" pitchFamily="34" charset="0"/>
              </a:rPr>
              <a:t> di almeno il 40% entro il 2030</a:t>
            </a: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; </a:t>
            </a:r>
          </a:p>
          <a:p>
            <a:pPr lvl="1" algn="just">
              <a:spcBef>
                <a:spcPct val="20000"/>
              </a:spcBef>
            </a:pPr>
            <a:endParaRPr lang="it-IT" dirty="0">
              <a:latin typeface="Arial" pitchFamily="34" charset="0"/>
              <a:ea typeface="+mn-ea"/>
              <a:cs typeface="Arial" pitchFamily="34" charset="0"/>
            </a:endParaRPr>
          </a:p>
          <a:p>
            <a:pPr marL="800100" lvl="1" indent="-342900" algn="just">
              <a:spcBef>
                <a:spcPct val="20000"/>
              </a:spcBef>
              <a:buBlip>
                <a:blip r:embed="rId2"/>
              </a:buBlip>
            </a:pPr>
            <a:r>
              <a:rPr lang="it-IT" b="1" dirty="0">
                <a:latin typeface="Arial" pitchFamily="34" charset="0"/>
                <a:ea typeface="+mn-ea"/>
                <a:cs typeface="Arial" pitchFamily="34" charset="0"/>
              </a:rPr>
              <a:t>Roadmap</a:t>
            </a: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 delle azioni selezionate strategiche con indicazione di come e con che mezzi poterle effettivamente realizzare. </a:t>
            </a:r>
          </a:p>
        </p:txBody>
      </p:sp>
      <p:pic>
        <p:nvPicPr>
          <p:cNvPr id="1028" name="Picture 4" descr="Risultati immagini per planning">
            <a:extLst>
              <a:ext uri="{FF2B5EF4-FFF2-40B4-BE49-F238E27FC236}">
                <a16:creationId xmlns:a16="http://schemas.microsoft.com/office/drawing/2014/main" id="{3A2E92BF-1C54-4369-AA4E-D8662150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71" y="3967993"/>
            <a:ext cx="3228889" cy="211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5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9B3340D7-E423-4E95-A866-57C8CAAB6E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7625" y="193675"/>
            <a:ext cx="62515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 dirty="0"/>
              <a:t>Alcune azioni smart in esecuzione</a:t>
            </a:r>
            <a:endParaRPr alt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AD6585A-647F-4F72-A16B-643BDB6DD3E8}"/>
              </a:ext>
            </a:extLst>
          </p:cNvPr>
          <p:cNvSpPr/>
          <p:nvPr/>
        </p:nvSpPr>
        <p:spPr>
          <a:xfrm>
            <a:off x="0" y="1119477"/>
            <a:ext cx="8706331" cy="419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just"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Partenariato pubblico-privato per la gestione energetica degli edifici scolastici e degli immobili comunali;</a:t>
            </a:r>
          </a:p>
          <a:p>
            <a:pPr marL="742950" lvl="1" indent="-285750" algn="just"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Interventi per l’efficientamento della pubblica illuminazione;</a:t>
            </a:r>
          </a:p>
          <a:p>
            <a:pPr marL="742950" lvl="1" indent="-285750" algn="just"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Integrazione PAES di maggio 2019 con l’inserimento nel Settore «Mobilità sostenibile» dell’azione circa la sostituzione di autobus a gasolio Euro III con autobus Euro VI;</a:t>
            </a:r>
          </a:p>
          <a:p>
            <a:pPr marL="742950" lvl="1" indent="-285750" algn="just"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Progetto finanziato da fondi regionali per la realizzazione di piste ciclabili all’interno dell’abitato.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endParaRPr lang="it-IT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6" name="Picture 4" descr="Risultati immagini per steps">
            <a:extLst>
              <a:ext uri="{FF2B5EF4-FFF2-40B4-BE49-F238E27FC236}">
                <a16:creationId xmlns:a16="http://schemas.microsoft.com/office/drawing/2014/main" id="{45B92897-3842-4F32-BD9D-78E78BE6A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13661" b="615"/>
          <a:stretch/>
        </p:blipFill>
        <p:spPr bwMode="auto">
          <a:xfrm>
            <a:off x="4857227" y="4060055"/>
            <a:ext cx="3682768" cy="22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2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9B3340D7-E423-4E95-A866-57C8CAAB6E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7625" y="193675"/>
            <a:ext cx="62515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 dirty="0"/>
              <a:t>Lanciamo nuove idee</a:t>
            </a:r>
            <a:endParaRPr alt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AD6585A-647F-4F72-A16B-643BDB6DD3E8}"/>
              </a:ext>
            </a:extLst>
          </p:cNvPr>
          <p:cNvSpPr/>
          <p:nvPr/>
        </p:nvSpPr>
        <p:spPr>
          <a:xfrm>
            <a:off x="270609" y="1333623"/>
            <a:ext cx="8345605" cy="419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Sfruttamento dei mq di copertura degli alloggi popolari comunali per l’installazione di impianti FV per la produzione in situ di energia rinnovabile;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Campagna di sensibilizzazione al risparmio energetico nelle scuola (lo sceriffo energetico);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Maggiore autoproduzione di energia realizzando reti di autoconsumo energetico adeguate a soddisfare fabbisogni energetici di distretti urbani (aree industriali, attività agricole);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Creazione di uno sportello trasversale ai settori sull’energia;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…</a:t>
            </a:r>
          </a:p>
          <a:p>
            <a:pPr marL="342900" indent="-342900" algn="just">
              <a:spcBef>
                <a:spcPct val="20000"/>
              </a:spcBef>
              <a:buBlip>
                <a:blip r:embed="rId2"/>
              </a:buBlip>
            </a:pPr>
            <a:endParaRPr lang="it-IT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Risultati immagini per thinking">
            <a:extLst>
              <a:ext uri="{FF2B5EF4-FFF2-40B4-BE49-F238E27FC236}">
                <a16:creationId xmlns:a16="http://schemas.microsoft.com/office/drawing/2014/main" id="{0E55DCED-5EEB-4004-A44D-AFAD115F6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23" y="4230619"/>
            <a:ext cx="4219662" cy="19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5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9B3340D7-E423-4E95-A866-57C8CAAB6E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7625" y="193675"/>
            <a:ext cx="62515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 dirty="0"/>
              <a:t>Lanciamo nuove idee</a:t>
            </a:r>
            <a:endParaRPr alt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AD6585A-647F-4F72-A16B-643BDB6DD3E8}"/>
              </a:ext>
            </a:extLst>
          </p:cNvPr>
          <p:cNvSpPr/>
          <p:nvPr/>
        </p:nvSpPr>
        <p:spPr>
          <a:xfrm>
            <a:off x="177610" y="909751"/>
            <a:ext cx="8706331" cy="419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20000"/>
              </a:spcBef>
            </a:pPr>
            <a:endParaRPr lang="it-IT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 descr="Risultati immagini per great idea">
            <a:extLst>
              <a:ext uri="{FF2B5EF4-FFF2-40B4-BE49-F238E27FC236}">
                <a16:creationId xmlns:a16="http://schemas.microsoft.com/office/drawing/2014/main" id="{01C686F3-4D55-4996-8C4E-C1CCF390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48" y="3738157"/>
            <a:ext cx="3097439" cy="20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A7ECE29-450B-4F0B-8D68-C8779461F37A}"/>
              </a:ext>
            </a:extLst>
          </p:cNvPr>
          <p:cNvSpPr/>
          <p:nvPr/>
        </p:nvSpPr>
        <p:spPr>
          <a:xfrm>
            <a:off x="2682076" y="4187356"/>
            <a:ext cx="24359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Blip>
                <a:blip r:embed="rId3"/>
              </a:buBlip>
            </a:pPr>
            <a:r>
              <a:rPr lang="it-IT" b="1" dirty="0">
                <a:solidFill>
                  <a:srgbClr val="339933"/>
                </a:solidFill>
                <a:latin typeface="Arial" pitchFamily="34" charset="0"/>
                <a:ea typeface="+mn-ea"/>
                <a:cs typeface="Arial" pitchFamily="34" charset="0"/>
              </a:rPr>
              <a:t>ENERGIA</a:t>
            </a:r>
          </a:p>
          <a:p>
            <a:pPr marL="342900" indent="-342900" algn="just">
              <a:spcBef>
                <a:spcPct val="20000"/>
              </a:spcBef>
              <a:buBlip>
                <a:blip r:embed="rId3"/>
              </a:buBlip>
            </a:pPr>
            <a:r>
              <a:rPr lang="it-IT" b="1" dirty="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AMBIENTE</a:t>
            </a:r>
          </a:p>
          <a:p>
            <a:pPr marL="342900" indent="-342900" algn="just">
              <a:spcBef>
                <a:spcPct val="20000"/>
              </a:spcBef>
              <a:buBlip>
                <a:blip r:embed="rId3"/>
              </a:buBlip>
            </a:pPr>
            <a:r>
              <a:rPr lang="it-IT" b="1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MOBILITÀ</a:t>
            </a:r>
          </a:p>
          <a:p>
            <a:pPr marL="342900" indent="-342900" algn="just">
              <a:spcBef>
                <a:spcPct val="20000"/>
              </a:spcBef>
              <a:buBlip>
                <a:blip r:embed="rId3"/>
              </a:buBlip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ICT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5B4A2DC-35EA-4FD0-AE33-DDE797427992}"/>
              </a:ext>
            </a:extLst>
          </p:cNvPr>
          <p:cNvSpPr/>
          <p:nvPr/>
        </p:nvSpPr>
        <p:spPr>
          <a:xfrm>
            <a:off x="1464420" y="1651780"/>
            <a:ext cx="6215163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CONDIVIDETE CON NOI LE VOSTRE PROPOSTE:</a:t>
            </a:r>
          </a:p>
          <a:p>
            <a:pPr algn="ctr">
              <a:spcBef>
                <a:spcPct val="20000"/>
              </a:spcBef>
            </a:pPr>
            <a:r>
              <a:rPr lang="it-IT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smartencity@comune.lecce.it</a:t>
            </a:r>
            <a:endParaRPr lang="it-IT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it-IT" sz="2000" b="1" dirty="0">
                <a:latin typeface="Arial" pitchFamily="34" charset="0"/>
                <a:cs typeface="Arial" pitchFamily="34" charset="0"/>
              </a:rPr>
              <a:t>Seguiteci su:</a:t>
            </a:r>
          </a:p>
          <a:p>
            <a:pPr algn="ctr">
              <a:spcBef>
                <a:spcPct val="20000"/>
              </a:spcBef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https://smartencity.eu/info-corner/newsletter/</a:t>
            </a:r>
          </a:p>
        </p:txBody>
      </p:sp>
    </p:spTree>
    <p:extLst>
      <p:ext uri="{BB962C8B-B14F-4D97-AF65-F5344CB8AC3E}">
        <p14:creationId xmlns:p14="http://schemas.microsoft.com/office/powerpoint/2010/main" val="211230322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2">
  <a:themeElements>
    <a:clrScheme name="Benutzerdefiniert 11">
      <a:dk1>
        <a:sysClr val="windowText" lastClr="000000"/>
      </a:dk1>
      <a:lt1>
        <a:sysClr val="window" lastClr="FFFFFF"/>
      </a:lt1>
      <a:dk2>
        <a:srgbClr val="BFBFBF"/>
      </a:dk2>
      <a:lt2>
        <a:srgbClr val="D8D8D8"/>
      </a:lt2>
      <a:accent1>
        <a:srgbClr val="009036"/>
      </a:accent1>
      <a:accent2>
        <a:srgbClr val="009EE0"/>
      </a:accent2>
      <a:accent3>
        <a:srgbClr val="EB690B"/>
      </a:accent3>
      <a:accent4>
        <a:srgbClr val="00D250"/>
      </a:accent4>
      <a:accent5>
        <a:srgbClr val="57CFFF"/>
      </a:accent5>
      <a:accent6>
        <a:srgbClr val="F8AD74"/>
      </a:accent6>
      <a:hlink>
        <a:srgbClr val="548DD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Presentazione su schermo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News Gothic MT</vt:lpstr>
      <vt:lpstr>Content2</vt:lpstr>
      <vt:lpstr>Progetto SmartEnCity Tavola rotonda Lecce</vt:lpstr>
      <vt:lpstr>Obiettivo della tavola rotonda</vt:lpstr>
      <vt:lpstr>Obiettivo della tavola rotonda</vt:lpstr>
      <vt:lpstr>Alcune azioni smart in esecuzione</vt:lpstr>
      <vt:lpstr>Lanciamo nuove idee</vt:lpstr>
      <vt:lpstr>Lanciamo nuove idee</vt:lpstr>
    </vt:vector>
  </TitlesOfParts>
  <Company>jungvisuellekommunikation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Andreas Jung;Francisco Rodriguez</dc:creator>
  <cp:lastModifiedBy>Serena</cp:lastModifiedBy>
  <cp:revision>185</cp:revision>
  <dcterms:created xsi:type="dcterms:W3CDTF">2015-05-19T08:52:36Z</dcterms:created>
  <dcterms:modified xsi:type="dcterms:W3CDTF">2019-07-08T08:26:13Z</dcterms:modified>
</cp:coreProperties>
</file>